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5" r:id="rId9"/>
    <p:sldId id="263" r:id="rId10"/>
    <p:sldId id="264"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214"/>
    <a:srgbClr val="311214"/>
    <a:srgbClr val="401214"/>
    <a:srgbClr val="501214"/>
    <a:srgbClr val="1F1214"/>
    <a:srgbClr val="B49800"/>
    <a:srgbClr val="B49859"/>
    <a:srgbClr val="998019"/>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6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pPr/>
              <a:t>9/24/2016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pPr/>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9186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2</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3895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entirety of the travel expenses for the R5 Conference was sponsored by Texas State University</a:t>
            </a:r>
            <a:endParaRPr lang="en-US" dirty="0"/>
          </a:p>
        </p:txBody>
      </p:sp>
      <p:sp>
        <p:nvSpPr>
          <p:cNvPr id="4" name="Slide Number Placeholder 3"/>
          <p:cNvSpPr>
            <a:spLocks noGrp="1"/>
          </p:cNvSpPr>
          <p:nvPr>
            <p:ph type="sldNum" sz="quarter" idx="10"/>
          </p:nvPr>
        </p:nvSpPr>
        <p:spPr/>
        <p:txBody>
          <a:bodyPr/>
          <a:lstStyle/>
          <a:p>
            <a:pPr>
              <a:defRPr/>
            </a:pPr>
            <a:fld id="{6BEFD72E-21C8-064E-8F9F-DAF3C83C2994}" type="slidenum">
              <a:rPr lang="en-US" smtClean="0"/>
              <a:pPr>
                <a:defRPr/>
              </a:pPr>
              <a:t>3</a:t>
            </a:fld>
            <a:endParaRPr lang="en-US"/>
          </a:p>
        </p:txBody>
      </p:sp>
    </p:spTree>
    <p:extLst>
      <p:ext uri="{BB962C8B-B14F-4D97-AF65-F5344CB8AC3E}">
        <p14:creationId xmlns:p14="http://schemas.microsoft.com/office/powerpoint/2010/main" val="24685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a:t>Click to edit Master title style</a:t>
            </a:r>
            <a:endParaRPr lang="en-US" dirty="0"/>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1" r:id="rId10"/>
    <p:sldLayoutId id="2147483662" r:id="rId11"/>
    <p:sldLayoutId id="2147483661" r:id="rId12"/>
    <p:sldLayoutId id="2147483663" r:id="rId13"/>
    <p:sldLayoutId id="2147483664" r:id="rId14"/>
    <p:sldLayoutId id="2147483667" r:id="rId15"/>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ry.Larson@tx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762000" y="762000"/>
            <a:ext cx="7543800" cy="3733800"/>
          </a:xfrm>
        </p:spPr>
        <p:txBody>
          <a:bodyPr>
            <a:normAutofit lnSpcReduction="10000"/>
          </a:bodyPr>
          <a:lstStyle/>
          <a:p>
            <a:r>
              <a:rPr lang="en-US" sz="3200" b="1" dirty="0"/>
              <a:t>Funding Proposal for R5 Conference &amp; Best Robotics</a:t>
            </a:r>
          </a:p>
          <a:p>
            <a:endParaRPr lang="en-US" sz="2400" dirty="0"/>
          </a:p>
          <a:p>
            <a:r>
              <a:rPr lang="en-US" sz="2400" dirty="0"/>
              <a:t>Phase I Proposal </a:t>
            </a:r>
          </a:p>
          <a:p>
            <a:r>
              <a:rPr lang="en-US" sz="2400" dirty="0"/>
              <a:t>Fall 2016 / Spring 2017</a:t>
            </a:r>
            <a:endParaRPr lang="en-US" sz="2400" b="1" dirty="0"/>
          </a:p>
          <a:p>
            <a:endParaRPr lang="en-US" sz="2400" dirty="0"/>
          </a:p>
          <a:p>
            <a:r>
              <a:rPr lang="en-US" sz="2400" dirty="0"/>
              <a:t>Texas State IEEE Student Chapter</a:t>
            </a:r>
          </a:p>
          <a:p>
            <a:endParaRPr lang="en-US" sz="2400" dirty="0"/>
          </a:p>
          <a:p>
            <a:r>
              <a:rPr lang="en-US" sz="1800" dirty="0"/>
              <a:t>Dr. Lawrence Larson: </a:t>
            </a:r>
            <a:r>
              <a:rPr lang="en-US" sz="1800" dirty="0">
                <a:hlinkClick r:id="rId3"/>
              </a:rPr>
              <a:t>Larry.Larson@txstate.edu</a:t>
            </a:r>
            <a:endParaRPr lang="en-US" sz="1800" dirty="0"/>
          </a:p>
          <a:p>
            <a:endParaRPr lang="en-US" sz="3200"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10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2360005"/>
              </p:ext>
            </p:extLst>
          </p:nvPr>
        </p:nvGraphicFramePr>
        <p:xfrm>
          <a:off x="1752600" y="2057400"/>
          <a:ext cx="6934200" cy="2730500"/>
        </p:xfrm>
        <a:graphic>
          <a:graphicData uri="http://schemas.openxmlformats.org/drawingml/2006/table">
            <a:tbl>
              <a:tblPr firstRow="1" bandRow="1">
                <a:tableStyleId>{284E427A-3D55-4303-BF80-6455036E1DE7}</a:tableStyleId>
              </a:tblPr>
              <a:tblGrid>
                <a:gridCol w="4064876">
                  <a:extLst>
                    <a:ext uri="{9D8B030D-6E8A-4147-A177-3AD203B41FA5}">
                      <a16:colId xmlns="" xmlns:a16="http://schemas.microsoft.com/office/drawing/2014/main" val="20000"/>
                    </a:ext>
                  </a:extLst>
                </a:gridCol>
                <a:gridCol w="2869324">
                  <a:extLst>
                    <a:ext uri="{9D8B030D-6E8A-4147-A177-3AD203B41FA5}">
                      <a16:colId xmlns="" xmlns:a16="http://schemas.microsoft.com/office/drawing/2014/main" val="20001"/>
                    </a:ext>
                  </a:extLst>
                </a:gridCol>
              </a:tblGrid>
              <a:tr h="546100">
                <a:tc>
                  <a:txBody>
                    <a:bodyPr/>
                    <a:lstStyle/>
                    <a:p>
                      <a:pPr marL="0" marR="0" indent="0" algn="ctr"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t>Use</a:t>
                      </a:r>
                      <a:r>
                        <a:rPr lang="en-US" sz="1800" kern="1200" baseline="0" dirty="0"/>
                        <a:t> of 2016-2017 CTS Funding</a:t>
                      </a:r>
                      <a:endParaRPr lang="en-US" sz="1800" b="1" kern="1200" dirty="0">
                        <a:solidFill>
                          <a:schemeClr val="lt1"/>
                        </a:solidFill>
                        <a:latin typeface="+mn-lt"/>
                        <a:ea typeface="+mn-ea"/>
                        <a:cs typeface="+mn-cs"/>
                      </a:endParaRPr>
                    </a:p>
                  </a:txBody>
                  <a:tcPr marL="342900" marR="9525" marT="9525" marB="0" anchor="ctr"/>
                </a:tc>
                <a:tc>
                  <a:txBody>
                    <a:bodyPr/>
                    <a:lstStyle/>
                    <a:p>
                      <a:pPr algn="ctr" fontAlgn="b"/>
                      <a:r>
                        <a:rPr lang="en-US" sz="1600" u="none" strike="noStrike" dirty="0"/>
                        <a:t>$1000</a:t>
                      </a:r>
                      <a:endParaRPr lang="en-US" sz="1600" b="0" i="0" u="none" strike="noStrike" dirty="0">
                        <a:solidFill>
                          <a:schemeClr val="bg1"/>
                        </a:solidFill>
                        <a:latin typeface="Calibri"/>
                      </a:endParaRPr>
                    </a:p>
                  </a:txBody>
                  <a:tcPr marL="9525" marR="9525" marT="9525" marB="0" anchor="ctr"/>
                </a:tc>
                <a:extLst>
                  <a:ext uri="{0D108BD9-81ED-4DB2-BD59-A6C34878D82A}">
                    <a16:rowId xmlns="" xmlns:a16="http://schemas.microsoft.com/office/drawing/2014/main" val="10000"/>
                  </a:ext>
                </a:extLst>
              </a:tr>
              <a:tr h="546100">
                <a:tc>
                  <a:txBody>
                    <a:bodyPr/>
                    <a:lstStyle/>
                    <a:p>
                      <a:pPr algn="l" rtl="0" fontAlgn="b">
                        <a:buClr>
                          <a:srgbClr val="000000"/>
                        </a:buClr>
                        <a:buSzPts val="1600"/>
                        <a:buFont typeface="Wingdings"/>
                        <a:buNone/>
                      </a:pPr>
                      <a:r>
                        <a:rPr lang="en-US" sz="1600" b="1" u="none" strike="noStrike" dirty="0"/>
                        <a:t>      R5 Conference</a:t>
                      </a:r>
                      <a:endParaRPr lang="en-US" sz="1600" b="1" i="0" u="none" strike="noStrike" dirty="0">
                        <a:solidFill>
                          <a:srgbClr val="000000"/>
                        </a:solidFill>
                        <a:latin typeface="Wingdings"/>
                      </a:endParaRPr>
                    </a:p>
                  </a:txBody>
                  <a:tcPr marL="342900" marR="9525" marT="9525" marB="0" anchor="ctr">
                    <a:solidFill>
                      <a:schemeClr val="accent6">
                        <a:lumMod val="60000"/>
                        <a:lumOff val="40000"/>
                        <a:alpha val="40000"/>
                      </a:schemeClr>
                    </a:solidFill>
                  </a:tcPr>
                </a:tc>
                <a:tc>
                  <a:txBody>
                    <a:bodyPr/>
                    <a:lstStyle/>
                    <a:p>
                      <a:pPr algn="ctr" fontAlgn="b"/>
                      <a:r>
                        <a:rPr lang="en-US" sz="1600" b="1" u="none" strike="noStrike" dirty="0"/>
                        <a:t>$600</a:t>
                      </a:r>
                      <a:endParaRPr lang="en-US" sz="1600" b="1" i="0" u="none" strike="noStrike" dirty="0">
                        <a:solidFill>
                          <a:srgbClr val="000000"/>
                        </a:solidFill>
                        <a:latin typeface="Calibri"/>
                      </a:endParaRPr>
                    </a:p>
                  </a:txBody>
                  <a:tcPr marL="9525" marR="9525" marT="9525" marB="0" anchor="ctr">
                    <a:solidFill>
                      <a:schemeClr val="accent6">
                        <a:lumMod val="60000"/>
                        <a:lumOff val="40000"/>
                        <a:alpha val="40000"/>
                      </a:schemeClr>
                    </a:solidFill>
                  </a:tcPr>
                </a:tc>
                <a:extLst>
                  <a:ext uri="{0D108BD9-81ED-4DB2-BD59-A6C34878D82A}">
                    <a16:rowId xmlns="" xmlns:a16="http://schemas.microsoft.com/office/drawing/2014/main" val="10001"/>
                  </a:ext>
                </a:extLst>
              </a:tr>
              <a:tr h="546100">
                <a:tc>
                  <a:txBody>
                    <a:bodyPr/>
                    <a:lstStyle/>
                    <a:p>
                      <a:pPr algn="l" rtl="0" fontAlgn="b">
                        <a:buClr>
                          <a:srgbClr val="000000"/>
                        </a:buClr>
                        <a:buSzPts val="1600"/>
                        <a:buFont typeface="Wingdings"/>
                        <a:buNone/>
                      </a:pPr>
                      <a:r>
                        <a:rPr lang="en-US" sz="1600" b="1" u="none" strike="noStrike" dirty="0"/>
                        <a:t>      Best Robotics</a:t>
                      </a:r>
                      <a:endParaRPr lang="en-US" sz="1600" b="1" i="0" u="none" strike="noStrike" dirty="0">
                        <a:solidFill>
                          <a:srgbClr val="000000"/>
                        </a:solidFill>
                        <a:latin typeface="Wingdings"/>
                      </a:endParaRPr>
                    </a:p>
                  </a:txBody>
                  <a:tcPr marL="342900" marR="9525" marT="9525" marB="0" anchor="ctr"/>
                </a:tc>
                <a:tc>
                  <a:txBody>
                    <a:bodyPr/>
                    <a:lstStyle/>
                    <a:p>
                      <a:pPr algn="ctr" fontAlgn="b"/>
                      <a:r>
                        <a:rPr lang="en-US" sz="1600" b="1" u="none" strike="noStrike" dirty="0"/>
                        <a:t>$50</a:t>
                      </a:r>
                      <a:endParaRPr lang="en-US" sz="1600" b="1" i="0" u="none" strike="noStrike" dirty="0">
                        <a:solidFill>
                          <a:srgbClr val="000000"/>
                        </a:solidFill>
                        <a:latin typeface="Calibri"/>
                      </a:endParaRPr>
                    </a:p>
                  </a:txBody>
                  <a:tcPr marL="9525" marR="9525" marT="9525" marB="0" anchor="ctr"/>
                </a:tc>
                <a:extLst>
                  <a:ext uri="{0D108BD9-81ED-4DB2-BD59-A6C34878D82A}">
                    <a16:rowId xmlns="" xmlns:a16="http://schemas.microsoft.com/office/drawing/2014/main" val="10002"/>
                  </a:ext>
                </a:extLst>
              </a:tr>
              <a:tr h="546100">
                <a:tc>
                  <a:txBody>
                    <a:bodyPr/>
                    <a:lstStyle/>
                    <a:p>
                      <a:pPr algn="l" rtl="0" fontAlgn="b">
                        <a:buClr>
                          <a:srgbClr val="000000"/>
                        </a:buClr>
                        <a:buSzPts val="1600"/>
                        <a:buFont typeface="Wingdings"/>
                        <a:buNone/>
                      </a:pPr>
                      <a:r>
                        <a:rPr lang="en-US" sz="1600" b="1" u="none" strike="noStrike" dirty="0"/>
                        <a:t>      Social Events</a:t>
                      </a:r>
                      <a:endParaRPr lang="en-US" sz="1600" b="1" i="0" u="none" strike="noStrike" dirty="0">
                        <a:solidFill>
                          <a:srgbClr val="000000"/>
                        </a:solidFill>
                        <a:latin typeface="Wingdings"/>
                      </a:endParaRPr>
                    </a:p>
                  </a:txBody>
                  <a:tcPr marL="342900" marR="9525" marT="9525" marB="0" anchor="ctr">
                    <a:solidFill>
                      <a:schemeClr val="accent6">
                        <a:lumMod val="60000"/>
                        <a:lumOff val="40000"/>
                        <a:alpha val="40000"/>
                      </a:schemeClr>
                    </a:solidFill>
                  </a:tcPr>
                </a:tc>
                <a:tc>
                  <a:txBody>
                    <a:bodyPr/>
                    <a:lstStyle/>
                    <a:p>
                      <a:pPr algn="ctr" fontAlgn="b"/>
                      <a:r>
                        <a:rPr lang="en-US" sz="1600" b="1" u="none" strike="noStrike" dirty="0"/>
                        <a:t>$250</a:t>
                      </a:r>
                      <a:endParaRPr lang="en-US" sz="1600" b="1" i="0" u="none" strike="noStrike" dirty="0">
                        <a:solidFill>
                          <a:srgbClr val="000000"/>
                        </a:solidFill>
                        <a:latin typeface="Calibri"/>
                      </a:endParaRPr>
                    </a:p>
                  </a:txBody>
                  <a:tcPr marL="9525" marR="9525" marT="9525" marB="0" anchor="ctr">
                    <a:solidFill>
                      <a:schemeClr val="accent6">
                        <a:lumMod val="60000"/>
                        <a:lumOff val="40000"/>
                        <a:alpha val="40000"/>
                      </a:schemeClr>
                    </a:solidFill>
                  </a:tcPr>
                </a:tc>
                <a:extLst>
                  <a:ext uri="{0D108BD9-81ED-4DB2-BD59-A6C34878D82A}">
                    <a16:rowId xmlns="" xmlns:a16="http://schemas.microsoft.com/office/drawing/2014/main" val="10003"/>
                  </a:ext>
                </a:extLst>
              </a:tr>
              <a:tr h="546100">
                <a:tc>
                  <a:txBody>
                    <a:bodyPr/>
                    <a:lstStyle/>
                    <a:p>
                      <a:pPr algn="l" rtl="0" fontAlgn="b">
                        <a:buClr>
                          <a:srgbClr val="000000"/>
                        </a:buClr>
                        <a:buSzPts val="1600"/>
                        <a:buFont typeface="Wingdings"/>
                        <a:buNone/>
                      </a:pPr>
                      <a:r>
                        <a:rPr lang="en-US" sz="1600" b="1" u="none" strike="noStrike" dirty="0"/>
                        <a:t>      Marketing Materials</a:t>
                      </a:r>
                      <a:endParaRPr lang="en-US" sz="1600" b="1" i="0" u="none" strike="noStrike" dirty="0">
                        <a:solidFill>
                          <a:srgbClr val="000000"/>
                        </a:solidFill>
                        <a:latin typeface="Wingdings"/>
                      </a:endParaRPr>
                    </a:p>
                  </a:txBody>
                  <a:tcPr marL="342900" marR="9525" marT="9525" marB="0" anchor="ctr">
                    <a:solidFill>
                      <a:schemeClr val="accent2">
                        <a:lumMod val="40000"/>
                        <a:lumOff val="60000"/>
                      </a:schemeClr>
                    </a:solidFill>
                  </a:tcPr>
                </a:tc>
                <a:tc>
                  <a:txBody>
                    <a:bodyPr/>
                    <a:lstStyle/>
                    <a:p>
                      <a:pPr algn="ctr" fontAlgn="b"/>
                      <a:r>
                        <a:rPr lang="en-US" sz="1600" b="1" u="none" strike="noStrike" dirty="0"/>
                        <a:t>$100</a:t>
                      </a:r>
                      <a:endParaRPr lang="en-US" sz="1600" b="1" i="0" u="none" strike="noStrike" dirty="0">
                        <a:solidFill>
                          <a:srgbClr val="000000"/>
                        </a:solidFill>
                        <a:latin typeface="Calibri"/>
                      </a:endParaRPr>
                    </a:p>
                  </a:txBody>
                  <a:tcPr marL="9525" marR="9525" marT="9525" marB="0" anchor="ctr">
                    <a:solidFill>
                      <a:schemeClr val="accent2">
                        <a:lumMod val="40000"/>
                        <a:lumOff val="60000"/>
                      </a:schemeClr>
                    </a:solidFill>
                  </a:tcPr>
                </a:tc>
                <a:extLst>
                  <a:ext uri="{0D108BD9-81ED-4DB2-BD59-A6C34878D82A}">
                    <a16:rowId xmlns="" xmlns:a16="http://schemas.microsoft.com/office/drawing/2014/main" val="10004"/>
                  </a:ext>
                </a:extLst>
              </a:tr>
            </a:tbl>
          </a:graphicData>
        </a:graphic>
      </p:graphicFrame>
      <p:sp>
        <p:nvSpPr>
          <p:cNvPr id="12" name="Title 11"/>
          <p:cNvSpPr>
            <a:spLocks noGrp="1"/>
          </p:cNvSpPr>
          <p:nvPr>
            <p:ph type="title"/>
          </p:nvPr>
        </p:nvSpPr>
        <p:spPr/>
        <p:txBody>
          <a:bodyPr/>
          <a:lstStyle/>
          <a:p>
            <a:r>
              <a:rPr lang="en-US" dirty="0"/>
              <a:t> Requested</a:t>
            </a:r>
            <a:br>
              <a:rPr lang="en-US" dirty="0"/>
            </a:br>
            <a:r>
              <a:rPr lang="en-US" dirty="0"/>
              <a:t>CTS funding </a:t>
            </a:r>
          </a:p>
        </p:txBody>
      </p:sp>
    </p:spTree>
    <p:extLst>
      <p:ext uri="{BB962C8B-B14F-4D97-AF65-F5344CB8AC3E}">
        <p14:creationId xmlns:p14="http://schemas.microsoft.com/office/powerpoint/2010/main" val="125845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2</a:t>
            </a:fld>
            <a:endParaRPr lang="en-US"/>
          </a:p>
        </p:txBody>
      </p:sp>
      <p:sp>
        <p:nvSpPr>
          <p:cNvPr id="6146" name="Rectangle 3"/>
          <p:cNvSpPr>
            <a:spLocks noGrp="1" noChangeArrowheads="1"/>
          </p:cNvSpPr>
          <p:nvPr>
            <p:ph idx="1"/>
          </p:nvPr>
        </p:nvSpPr>
        <p:spPr>
          <a:xfrm>
            <a:off x="1981200" y="1752600"/>
            <a:ext cx="6858000" cy="4495800"/>
          </a:xfrm>
        </p:spPr>
        <p:txBody>
          <a:bodyPr>
            <a:normAutofit/>
          </a:bodyPr>
          <a:lstStyle/>
          <a:p>
            <a:r>
              <a:rPr lang="en-US" b="1" dirty="0">
                <a:ea typeface="ＭＳ Ｐゴシック" charset="0"/>
                <a:cs typeface="ＭＳ Ｐゴシック" charset="0"/>
              </a:rPr>
              <a:t>IEEE Student Branch</a:t>
            </a:r>
          </a:p>
          <a:p>
            <a:pPr lvl="1">
              <a:buNone/>
            </a:pPr>
            <a:r>
              <a:rPr lang="en-US" dirty="0"/>
              <a:t>Location: 	Weekly Meetings: Wed. 6:30pm</a:t>
            </a:r>
          </a:p>
          <a:p>
            <a:pPr lvl="1">
              <a:buNone/>
            </a:pPr>
            <a:r>
              <a:rPr lang="en-US" dirty="0"/>
              <a:t>			Roy F. </a:t>
            </a:r>
            <a:r>
              <a:rPr lang="en-US" dirty="0" err="1"/>
              <a:t>Mitte</a:t>
            </a:r>
            <a:r>
              <a:rPr lang="en-US" dirty="0"/>
              <a:t> Room 5246</a:t>
            </a:r>
          </a:p>
          <a:p>
            <a:pPr lvl="1">
              <a:buNone/>
            </a:pPr>
            <a:r>
              <a:rPr lang="en-US" dirty="0"/>
              <a:t>			601 University Dr, San Marcos TX, 78666</a:t>
            </a:r>
          </a:p>
          <a:p>
            <a:pPr lvl="1">
              <a:buNone/>
            </a:pPr>
            <a:r>
              <a:rPr lang="en-US" dirty="0">
                <a:ea typeface="ＭＳ Ｐゴシック" charset="0"/>
                <a:cs typeface="ＭＳ Ｐゴシック" charset="0"/>
              </a:rPr>
              <a:t>IEEE Best Large Student Organization of Region 5</a:t>
            </a:r>
          </a:p>
          <a:p>
            <a:pPr marL="0" indent="0">
              <a:buNone/>
            </a:pPr>
            <a:endParaRPr lang="en-US" b="1" dirty="0">
              <a:ea typeface="ＭＳ Ｐゴシック" charset="0"/>
              <a:cs typeface="ＭＳ Ｐゴシック" charset="0"/>
            </a:endParaRPr>
          </a:p>
          <a:p>
            <a:r>
              <a:rPr lang="en-US" b="1" dirty="0">
                <a:ea typeface="ＭＳ Ｐゴシック" charset="0"/>
                <a:cs typeface="ＭＳ Ｐゴシック" charset="0"/>
              </a:rPr>
              <a:t>Officers:</a:t>
            </a:r>
          </a:p>
          <a:p>
            <a:pPr lvl="1"/>
            <a:r>
              <a:rPr lang="en-US" dirty="0"/>
              <a:t>Co-Chair:		David Johnson</a:t>
            </a:r>
            <a:endParaRPr lang="en-US" sz="1200" dirty="0"/>
          </a:p>
          <a:p>
            <a:pPr lvl="6">
              <a:buNone/>
            </a:pPr>
            <a:r>
              <a:rPr lang="en-US" dirty="0"/>
              <a:t>Email: daj65@txstate.edu</a:t>
            </a:r>
            <a:endParaRPr lang="en-US" sz="800" dirty="0"/>
          </a:p>
          <a:p>
            <a:pPr lvl="1"/>
            <a:r>
              <a:rPr lang="en-US" dirty="0"/>
              <a:t>Co-Chair:		Jedidiah Harrah</a:t>
            </a:r>
            <a:br>
              <a:rPr lang="en-US" dirty="0"/>
            </a:br>
            <a:r>
              <a:rPr lang="en-US" dirty="0"/>
              <a:t>			</a:t>
            </a:r>
            <a:r>
              <a:rPr lang="en-US" sz="1200" dirty="0"/>
              <a:t>Email: jih137@txstate.edu</a:t>
            </a:r>
            <a:endParaRPr lang="en-US" dirty="0"/>
          </a:p>
          <a:p>
            <a:pPr lvl="1"/>
            <a:r>
              <a:rPr lang="en-US" dirty="0"/>
              <a:t>Treasurer</a:t>
            </a:r>
            <a:r>
              <a:rPr lang="en-US" dirty="0" smtClean="0"/>
              <a:t>:</a:t>
            </a:r>
            <a:r>
              <a:rPr lang="en-US" dirty="0"/>
              <a:t>		</a:t>
            </a:r>
            <a:r>
              <a:rPr lang="en-US" dirty="0" err="1"/>
              <a:t>Caden</a:t>
            </a:r>
            <a:r>
              <a:rPr lang="en-US" dirty="0"/>
              <a:t> Sanders</a:t>
            </a:r>
          </a:p>
          <a:p>
            <a:pPr lvl="6">
              <a:buNone/>
            </a:pPr>
            <a:r>
              <a:rPr lang="en-US" dirty="0"/>
              <a:t>Email: </a:t>
            </a:r>
            <a:r>
              <a:rPr lang="en-US" dirty="0" smtClean="0"/>
              <a:t>cjs163@txstate.edu</a:t>
            </a:r>
            <a:endParaRPr lang="en-US" sz="1000" dirty="0"/>
          </a:p>
          <a:p>
            <a:pPr lvl="1">
              <a:buNone/>
            </a:pPr>
            <a:r>
              <a:rPr lang="en-US" dirty="0" smtClean="0"/>
              <a:t>--    IEEE-CS		Cody </a:t>
            </a:r>
            <a:r>
              <a:rPr lang="en-US" dirty="0" err="1" smtClean="0"/>
              <a:t>Blakeney</a:t>
            </a:r>
            <a:endParaRPr lang="en-US" dirty="0" smtClean="0"/>
          </a:p>
          <a:p>
            <a:pPr lvl="1">
              <a:buNone/>
            </a:pPr>
            <a:r>
              <a:rPr lang="en-US" dirty="0"/>
              <a:t>	</a:t>
            </a:r>
            <a:r>
              <a:rPr lang="en-US" dirty="0" smtClean="0"/>
              <a:t>			</a:t>
            </a:r>
            <a:r>
              <a:rPr lang="en-US" sz="1200" dirty="0" smtClean="0"/>
              <a:t>Email: cjb92@txstate.edu</a:t>
            </a:r>
          </a:p>
          <a:p>
            <a:pPr lvl="1">
              <a:buNone/>
            </a:pPr>
            <a:endParaRPr lang="en-US" sz="1200" dirty="0" smtClean="0"/>
          </a:p>
          <a:p>
            <a:pPr lvl="1">
              <a:buNone/>
            </a:pPr>
            <a:r>
              <a:rPr lang="en-US" dirty="0" smtClean="0"/>
              <a:t>Officers </a:t>
            </a:r>
            <a:r>
              <a:rPr lang="en-US" dirty="0"/>
              <a:t>Term:  May 2016 – May 2017</a:t>
            </a:r>
          </a:p>
          <a:p>
            <a:pPr lvl="1">
              <a:buNone/>
            </a:pPr>
            <a:endParaRPr lang="en-US" dirty="0"/>
          </a:p>
          <a:p>
            <a:pPr lvl="1">
              <a:buFont typeface="Wingdings" pitchFamily="2" charset="2"/>
              <a:buChar char="v"/>
            </a:pPr>
            <a:endParaRPr lang="en-US" dirty="0">
              <a:ea typeface="ＭＳ Ｐゴシック" charset="0"/>
              <a:cs typeface="ＭＳ Ｐゴシック" charset="0"/>
            </a:endParaRPr>
          </a:p>
        </p:txBody>
      </p:sp>
      <p:sp>
        <p:nvSpPr>
          <p:cNvPr id="5" name="Title 4"/>
          <p:cNvSpPr>
            <a:spLocks noGrp="1"/>
          </p:cNvSpPr>
          <p:nvPr>
            <p:ph type="title"/>
          </p:nvPr>
        </p:nvSpPr>
        <p:spPr/>
        <p:txBody>
          <a:bodyPr/>
          <a:lstStyle/>
          <a:p>
            <a:r>
              <a:rPr lang="en-US" dirty="0"/>
              <a:t>Branch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7222511"/>
              </p:ext>
            </p:extLst>
          </p:nvPr>
        </p:nvGraphicFramePr>
        <p:xfrm>
          <a:off x="1905000" y="1735540"/>
          <a:ext cx="6934200" cy="3834765"/>
        </p:xfrm>
        <a:graphic>
          <a:graphicData uri="http://schemas.openxmlformats.org/drawingml/2006/table">
            <a:tbl>
              <a:tblPr firstRow="1" bandRow="1">
                <a:tableStyleId>{284E427A-3D55-4303-BF80-6455036E1DE7}</a:tableStyleId>
              </a:tblPr>
              <a:tblGrid>
                <a:gridCol w="4064876">
                  <a:extLst>
                    <a:ext uri="{9D8B030D-6E8A-4147-A177-3AD203B41FA5}">
                      <a16:colId xmlns="" xmlns:a16="http://schemas.microsoft.com/office/drawing/2014/main" val="20000"/>
                    </a:ext>
                  </a:extLst>
                </a:gridCol>
                <a:gridCol w="2869324">
                  <a:extLst>
                    <a:ext uri="{9D8B030D-6E8A-4147-A177-3AD203B41FA5}">
                      <a16:colId xmlns="" xmlns:a16="http://schemas.microsoft.com/office/drawing/2014/main" val="20001"/>
                    </a:ext>
                  </a:extLst>
                </a:gridCol>
              </a:tblGrid>
              <a:tr h="546100">
                <a:tc>
                  <a:txBody>
                    <a:bodyPr/>
                    <a:lstStyle/>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t>Funding Received from </a:t>
                      </a:r>
                    </a:p>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t>CTS for 2015-16 year 			</a:t>
                      </a:r>
                      <a:endParaRPr lang="en-US" sz="1800" b="1" kern="1200" dirty="0">
                        <a:solidFill>
                          <a:schemeClr val="lt1"/>
                        </a:solidFill>
                        <a:latin typeface="+mn-lt"/>
                        <a:ea typeface="+mn-ea"/>
                        <a:cs typeface="+mn-cs"/>
                      </a:endParaRPr>
                    </a:p>
                  </a:txBody>
                  <a:tcPr marL="342900" marR="9525" marT="9525" marB="0" anchor="b"/>
                </a:tc>
                <a:tc>
                  <a:txBody>
                    <a:bodyPr/>
                    <a:lstStyle/>
                    <a:p>
                      <a:pPr algn="ctr" fontAlgn="b"/>
                      <a:r>
                        <a:rPr lang="en-US" sz="1600" u="none" strike="noStrike" dirty="0"/>
                        <a:t>$1635.00</a:t>
                      </a:r>
                      <a:endParaRPr lang="en-US" sz="1600" b="0" i="0" u="none" strike="noStrike" dirty="0">
                        <a:solidFill>
                          <a:schemeClr val="bg1"/>
                        </a:solidFill>
                        <a:latin typeface="Calibri"/>
                      </a:endParaRPr>
                    </a:p>
                  </a:txBody>
                  <a:tcPr marL="9525" marR="9525" marT="9525" marB="0" anchor="ctr"/>
                </a:tc>
                <a:extLst>
                  <a:ext uri="{0D108BD9-81ED-4DB2-BD59-A6C34878D82A}">
                    <a16:rowId xmlns="" xmlns:a16="http://schemas.microsoft.com/office/drawing/2014/main" val="10000"/>
                  </a:ext>
                </a:extLst>
              </a:tr>
              <a:tr h="546100">
                <a:tc>
                  <a:txBody>
                    <a:bodyPr/>
                    <a:lstStyle/>
                    <a:p>
                      <a:pPr algn="l" rtl="0" fontAlgn="b">
                        <a:buClr>
                          <a:srgbClr val="000000"/>
                        </a:buClr>
                        <a:buSzPts val="1600"/>
                        <a:buFont typeface="Wingdings"/>
                        <a:buNone/>
                      </a:pPr>
                      <a:r>
                        <a:rPr lang="en-US" sz="1600" b="1" u="none" strike="noStrike" dirty="0">
                          <a:solidFill>
                            <a:schemeClr val="tx2"/>
                          </a:solidFill>
                          <a:latin typeface="+mj-lt"/>
                        </a:rPr>
                        <a:t>R5 </a:t>
                      </a:r>
                      <a:r>
                        <a:rPr lang="en-US" sz="1600" b="1" u="none" strike="noStrike" dirty="0" smtClean="0">
                          <a:solidFill>
                            <a:schemeClr val="tx2"/>
                          </a:solidFill>
                          <a:latin typeface="+mj-lt"/>
                        </a:rPr>
                        <a:t>Conference*</a:t>
                      </a:r>
                      <a:endParaRPr lang="en-US" sz="1600" b="1" i="0" u="none" strike="noStrike" dirty="0">
                        <a:solidFill>
                          <a:schemeClr val="tx2"/>
                        </a:solidFill>
                        <a:latin typeface="+mj-lt"/>
                      </a:endParaRPr>
                    </a:p>
                  </a:txBody>
                  <a:tcPr marL="342900" marR="9525" marT="9525" marB="0" anchor="ctr"/>
                </a:tc>
                <a:tc>
                  <a:txBody>
                    <a:bodyPr/>
                    <a:lstStyle/>
                    <a:p>
                      <a:pPr algn="ctr" fontAlgn="b"/>
                      <a:r>
                        <a:rPr lang="en-US" sz="1600" b="1" u="none" strike="noStrike" dirty="0">
                          <a:solidFill>
                            <a:schemeClr val="tx2"/>
                          </a:solidFill>
                          <a:effectLst/>
                          <a:latin typeface="+mj-lt"/>
                        </a:rPr>
                        <a:t>$-465.00</a:t>
                      </a:r>
                      <a:endParaRPr lang="en-US" sz="1600" b="1" i="0" u="none" strike="noStrike" dirty="0">
                        <a:solidFill>
                          <a:schemeClr val="tx2"/>
                        </a:solidFill>
                        <a:effectLst/>
                        <a:latin typeface="+mj-lt"/>
                      </a:endParaRPr>
                    </a:p>
                  </a:txBody>
                  <a:tcPr marL="9525" marR="9525" marT="9525" marB="0" anchor="ctr"/>
                </a:tc>
                <a:extLst>
                  <a:ext uri="{0D108BD9-81ED-4DB2-BD59-A6C34878D82A}">
                    <a16:rowId xmlns="" xmlns:a16="http://schemas.microsoft.com/office/drawing/2014/main" val="10001"/>
                  </a:ext>
                </a:extLst>
              </a:tr>
              <a:tr h="546100">
                <a:tc>
                  <a:txBody>
                    <a:bodyPr/>
                    <a:lstStyle/>
                    <a:p>
                      <a:pPr algn="l" rtl="0" fontAlgn="b">
                        <a:buClr>
                          <a:srgbClr val="000000"/>
                        </a:buClr>
                        <a:buSzPts val="1600"/>
                        <a:buFont typeface="Wingdings"/>
                        <a:buNone/>
                      </a:pPr>
                      <a:r>
                        <a:rPr lang="en-US" sz="1600" b="1" u="none" strike="noStrike" dirty="0">
                          <a:solidFill>
                            <a:schemeClr val="tx2"/>
                          </a:solidFill>
                          <a:latin typeface="+mj-lt"/>
                        </a:rPr>
                        <a:t>Best Robotics</a:t>
                      </a:r>
                      <a:endParaRPr lang="en-US" sz="1600" b="1" i="0" u="none" strike="noStrike" dirty="0">
                        <a:solidFill>
                          <a:schemeClr val="tx2"/>
                        </a:solidFill>
                        <a:latin typeface="+mj-lt"/>
                      </a:endParaRPr>
                    </a:p>
                  </a:txBody>
                  <a:tcPr marL="342900" marR="9525" marT="9525" marB="0" anchor="ctr">
                    <a:solidFill>
                      <a:schemeClr val="accent2">
                        <a:lumMod val="40000"/>
                        <a:lumOff val="60000"/>
                      </a:schemeClr>
                    </a:solidFill>
                  </a:tcPr>
                </a:tc>
                <a:tc>
                  <a:txBody>
                    <a:bodyPr/>
                    <a:lstStyle/>
                    <a:p>
                      <a:pPr algn="ctr" fontAlgn="b"/>
                      <a:r>
                        <a:rPr lang="en-US" sz="1600" b="1" u="none" strike="noStrike" dirty="0">
                          <a:solidFill>
                            <a:schemeClr val="tx2"/>
                          </a:solidFill>
                          <a:effectLst/>
                          <a:latin typeface="+mj-lt"/>
                        </a:rPr>
                        <a:t>$-100.00</a:t>
                      </a:r>
                      <a:endParaRPr lang="en-US" sz="1600" b="1" i="0" u="none" strike="noStrike" dirty="0">
                        <a:solidFill>
                          <a:schemeClr val="tx2"/>
                        </a:solidFill>
                        <a:effectLst/>
                        <a:latin typeface="+mj-lt"/>
                      </a:endParaRPr>
                    </a:p>
                  </a:txBody>
                  <a:tcPr marL="9525" marR="9525" marT="9525" marB="0" anchor="ctr">
                    <a:solidFill>
                      <a:schemeClr val="accent2">
                        <a:lumMod val="40000"/>
                        <a:lumOff val="60000"/>
                      </a:schemeClr>
                    </a:solidFill>
                  </a:tcPr>
                </a:tc>
                <a:extLst>
                  <a:ext uri="{0D108BD9-81ED-4DB2-BD59-A6C34878D82A}">
                    <a16:rowId xmlns="" xmlns:a16="http://schemas.microsoft.com/office/drawing/2014/main" val="10002"/>
                  </a:ext>
                </a:extLst>
              </a:tr>
              <a:tr h="546100">
                <a:tc>
                  <a:txBody>
                    <a:bodyPr/>
                    <a:lstStyle/>
                    <a:p>
                      <a:pPr algn="l" rtl="0" fontAlgn="b">
                        <a:buClr>
                          <a:srgbClr val="000000"/>
                        </a:buClr>
                        <a:buSzPts val="1600"/>
                        <a:buFont typeface="Wingdings"/>
                        <a:buNone/>
                      </a:pPr>
                      <a:r>
                        <a:rPr lang="en-US" sz="1600" b="1" u="none" strike="noStrike" dirty="0">
                          <a:solidFill>
                            <a:schemeClr val="tx2"/>
                          </a:solidFill>
                          <a:latin typeface="+mj-lt"/>
                        </a:rPr>
                        <a:t>Social Events</a:t>
                      </a:r>
                      <a:endParaRPr lang="en-US" sz="1600" b="1" i="0" u="none" strike="noStrike" dirty="0">
                        <a:solidFill>
                          <a:schemeClr val="tx2"/>
                        </a:solidFill>
                        <a:latin typeface="+mj-lt"/>
                      </a:endParaRPr>
                    </a:p>
                  </a:txBody>
                  <a:tcPr marL="342900" marR="9525" marT="9525" marB="0" anchor="ctr">
                    <a:solidFill>
                      <a:schemeClr val="accent6">
                        <a:lumMod val="60000"/>
                        <a:lumOff val="40000"/>
                        <a:alpha val="40000"/>
                      </a:schemeClr>
                    </a:solidFill>
                  </a:tcPr>
                </a:tc>
                <a:tc>
                  <a:txBody>
                    <a:bodyPr/>
                    <a:lstStyle/>
                    <a:p>
                      <a:pPr algn="ctr" fontAlgn="b"/>
                      <a:r>
                        <a:rPr lang="en-US" sz="1600" b="1" u="none" strike="noStrike" dirty="0">
                          <a:solidFill>
                            <a:schemeClr val="tx2"/>
                          </a:solidFill>
                          <a:effectLst/>
                          <a:latin typeface="+mj-lt"/>
                        </a:rPr>
                        <a:t>$-170.00</a:t>
                      </a:r>
                      <a:endParaRPr lang="en-US" sz="1600" b="1" i="0" u="none" strike="noStrike" dirty="0">
                        <a:solidFill>
                          <a:schemeClr val="tx2"/>
                        </a:solidFill>
                        <a:effectLst/>
                        <a:latin typeface="+mj-lt"/>
                      </a:endParaRPr>
                    </a:p>
                  </a:txBody>
                  <a:tcPr marL="9525" marR="9525" marT="9525" marB="0" anchor="ctr">
                    <a:solidFill>
                      <a:schemeClr val="accent6">
                        <a:lumMod val="60000"/>
                        <a:lumOff val="40000"/>
                        <a:alpha val="40000"/>
                      </a:schemeClr>
                    </a:solidFill>
                  </a:tcPr>
                </a:tc>
                <a:extLst>
                  <a:ext uri="{0D108BD9-81ED-4DB2-BD59-A6C34878D82A}">
                    <a16:rowId xmlns="" xmlns:a16="http://schemas.microsoft.com/office/drawing/2014/main" val="10003"/>
                  </a:ext>
                </a:extLst>
              </a:tr>
              <a:tr h="546100">
                <a:tc>
                  <a:txBody>
                    <a:bodyPr/>
                    <a:lstStyle/>
                    <a:p>
                      <a:pPr algn="l" rtl="0" fontAlgn="b">
                        <a:buClr>
                          <a:srgbClr val="000000"/>
                        </a:buClr>
                        <a:buSzPts val="1600"/>
                        <a:buFont typeface="Wingdings"/>
                        <a:buNone/>
                      </a:pPr>
                      <a:r>
                        <a:rPr lang="en-US" sz="1600" b="1" u="none" strike="noStrike" dirty="0">
                          <a:solidFill>
                            <a:schemeClr val="tx2"/>
                          </a:solidFill>
                          <a:latin typeface="+mj-lt"/>
                        </a:rPr>
                        <a:t>Marketing Materials</a:t>
                      </a:r>
                      <a:endParaRPr lang="en-US" sz="1600" b="1" i="0" u="none" strike="noStrike" dirty="0">
                        <a:solidFill>
                          <a:schemeClr val="tx2"/>
                        </a:solidFill>
                        <a:latin typeface="+mj-lt"/>
                      </a:endParaRPr>
                    </a:p>
                  </a:txBody>
                  <a:tcPr marL="342900" marR="9525" marT="9525" marB="0" anchor="ctr"/>
                </a:tc>
                <a:tc>
                  <a:txBody>
                    <a:bodyPr/>
                    <a:lstStyle/>
                    <a:p>
                      <a:pPr algn="ctr" fontAlgn="b"/>
                      <a:r>
                        <a:rPr lang="en-US" sz="1600" b="1" u="none" strike="noStrike" dirty="0">
                          <a:solidFill>
                            <a:schemeClr val="tx2"/>
                          </a:solidFill>
                          <a:effectLst/>
                          <a:latin typeface="+mj-lt"/>
                        </a:rPr>
                        <a:t>$-80.00</a:t>
                      </a:r>
                      <a:endParaRPr lang="en-US" sz="1600" b="1" i="0" u="none" strike="noStrike" dirty="0">
                        <a:solidFill>
                          <a:schemeClr val="tx2"/>
                        </a:solidFill>
                        <a:effectLst/>
                        <a:latin typeface="+mj-lt"/>
                      </a:endParaRPr>
                    </a:p>
                  </a:txBody>
                  <a:tcPr marL="9525" marR="9525" marT="9525" marB="0" anchor="ctr"/>
                </a:tc>
                <a:extLst>
                  <a:ext uri="{0D108BD9-81ED-4DB2-BD59-A6C34878D82A}">
                    <a16:rowId xmlns="" xmlns:a16="http://schemas.microsoft.com/office/drawing/2014/main" val="10004"/>
                  </a:ext>
                </a:extLst>
              </a:tr>
              <a:tr h="546100">
                <a:tc>
                  <a:txBody>
                    <a:bodyPr/>
                    <a:lstStyle/>
                    <a:p>
                      <a:pPr algn="l" rtl="0" fontAlgn="b">
                        <a:buClr>
                          <a:srgbClr val="000000"/>
                        </a:buClr>
                        <a:buSzPts val="1600"/>
                        <a:buFont typeface="Wingdings"/>
                        <a:buNone/>
                      </a:pPr>
                      <a:r>
                        <a:rPr lang="en-US" sz="1600" b="1" i="0" u="none" strike="noStrike" dirty="0">
                          <a:solidFill>
                            <a:schemeClr val="tx2"/>
                          </a:solidFill>
                          <a:latin typeface="+mj-lt"/>
                        </a:rPr>
                        <a:t>Autonomous</a:t>
                      </a:r>
                      <a:r>
                        <a:rPr lang="en-US" sz="1600" b="1" i="0" u="none" strike="noStrike" baseline="0" dirty="0">
                          <a:solidFill>
                            <a:schemeClr val="tx2"/>
                          </a:solidFill>
                          <a:latin typeface="+mj-lt"/>
                        </a:rPr>
                        <a:t> Vehicle</a:t>
                      </a:r>
                      <a:endParaRPr lang="en-US" sz="1600" b="1" i="0" u="none" strike="noStrike" dirty="0">
                        <a:solidFill>
                          <a:schemeClr val="tx2"/>
                        </a:solidFill>
                        <a:latin typeface="+mj-lt"/>
                      </a:endParaRPr>
                    </a:p>
                  </a:txBody>
                  <a:tcPr marL="342900" marR="9525" marT="9525" marB="0" anchor="ctr">
                    <a:solidFill>
                      <a:schemeClr val="accent6">
                        <a:lumMod val="60000"/>
                        <a:lumOff val="40000"/>
                        <a:alpha val="40000"/>
                      </a:schemeClr>
                    </a:solidFill>
                  </a:tcPr>
                </a:tc>
                <a:tc>
                  <a:txBody>
                    <a:bodyPr/>
                    <a:lstStyle/>
                    <a:p>
                      <a:pPr algn="ctr" fontAlgn="b"/>
                      <a:r>
                        <a:rPr lang="en-US" sz="1600" b="1" i="0" u="none" strike="noStrike" dirty="0">
                          <a:solidFill>
                            <a:schemeClr val="tx2"/>
                          </a:solidFill>
                          <a:effectLst/>
                          <a:latin typeface="+mj-lt"/>
                        </a:rPr>
                        <a:t>$-100.00</a:t>
                      </a:r>
                    </a:p>
                  </a:txBody>
                  <a:tcPr marL="9525" marR="9525" marT="9525" marB="0" anchor="ctr">
                    <a:solidFill>
                      <a:schemeClr val="accent6">
                        <a:lumMod val="60000"/>
                        <a:lumOff val="40000"/>
                        <a:alpha val="40000"/>
                      </a:schemeClr>
                    </a:solidFill>
                  </a:tcPr>
                </a:tc>
                <a:extLst>
                  <a:ext uri="{0D108BD9-81ED-4DB2-BD59-A6C34878D82A}">
                    <a16:rowId xmlns="" xmlns:a16="http://schemas.microsoft.com/office/drawing/2014/main" val="10005"/>
                  </a:ext>
                </a:extLst>
              </a:tr>
              <a:tr h="546100">
                <a:tc>
                  <a:txBody>
                    <a:bodyPr/>
                    <a:lstStyle/>
                    <a:p>
                      <a:pPr algn="l" rtl="0" fontAlgn="b">
                        <a:buClr>
                          <a:srgbClr val="000000"/>
                        </a:buClr>
                        <a:buSzPts val="1600"/>
                        <a:buFont typeface="Wingdings"/>
                        <a:buNone/>
                      </a:pPr>
                      <a:r>
                        <a:rPr lang="en-US" sz="1600" b="1" u="none" strike="noStrike" dirty="0">
                          <a:solidFill>
                            <a:schemeClr val="tx2"/>
                          </a:solidFill>
                          <a:latin typeface="+mj-lt"/>
                        </a:rPr>
                        <a:t>Remaining CTS Funding</a:t>
                      </a:r>
                      <a:endParaRPr lang="en-US" sz="1600" b="1" i="0" u="none" strike="noStrike" dirty="0">
                        <a:solidFill>
                          <a:schemeClr val="tx2"/>
                        </a:solidFill>
                        <a:latin typeface="+mj-lt"/>
                      </a:endParaRPr>
                    </a:p>
                  </a:txBody>
                  <a:tcPr marL="342900" marR="9525" marT="9525" marB="0" anchor="ctr">
                    <a:solidFill>
                      <a:schemeClr val="accent6">
                        <a:lumMod val="40000"/>
                        <a:lumOff val="60000"/>
                      </a:schemeClr>
                    </a:solidFill>
                  </a:tcPr>
                </a:tc>
                <a:tc>
                  <a:txBody>
                    <a:bodyPr/>
                    <a:lstStyle/>
                    <a:p>
                      <a:pPr algn="ctr" fontAlgn="b"/>
                      <a:r>
                        <a:rPr lang="en-US" sz="1600" b="1" u="none" strike="noStrike" dirty="0">
                          <a:solidFill>
                            <a:schemeClr val="tx2"/>
                          </a:solidFill>
                          <a:effectLst/>
                          <a:latin typeface="+mj-lt"/>
                        </a:rPr>
                        <a:t>$720.00</a:t>
                      </a:r>
                      <a:endParaRPr lang="en-US" sz="1600" b="1" i="0" u="none" strike="noStrike" dirty="0">
                        <a:solidFill>
                          <a:schemeClr val="tx2"/>
                        </a:solidFill>
                        <a:effectLst/>
                        <a:latin typeface="+mj-lt"/>
                      </a:endParaRPr>
                    </a:p>
                  </a:txBody>
                  <a:tcPr marL="9525" marR="9525" marT="9525" marB="0" anchor="ctr">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
        <p:nvSpPr>
          <p:cNvPr id="12" name="Title 11"/>
          <p:cNvSpPr>
            <a:spLocks noGrp="1"/>
          </p:cNvSpPr>
          <p:nvPr>
            <p:ph type="title"/>
          </p:nvPr>
        </p:nvSpPr>
        <p:spPr/>
        <p:txBody>
          <a:bodyPr/>
          <a:lstStyle/>
          <a:p>
            <a:r>
              <a:rPr lang="en-US" dirty="0"/>
              <a:t>Previous utilization of</a:t>
            </a:r>
            <a:br>
              <a:rPr lang="en-US" dirty="0"/>
            </a:br>
            <a:r>
              <a:rPr lang="en-US" dirty="0"/>
              <a:t>CTS funding </a:t>
            </a:r>
          </a:p>
        </p:txBody>
      </p:sp>
      <p:sp>
        <p:nvSpPr>
          <p:cNvPr id="2" name="TextBox 1"/>
          <p:cNvSpPr txBox="1"/>
          <p:nvPr/>
        </p:nvSpPr>
        <p:spPr>
          <a:xfrm>
            <a:off x="1765110" y="5570304"/>
            <a:ext cx="7074090" cy="584775"/>
          </a:xfrm>
          <a:prstGeom prst="rect">
            <a:avLst/>
          </a:prstGeom>
          <a:noFill/>
        </p:spPr>
        <p:txBody>
          <a:bodyPr wrap="square" rtlCol="0">
            <a:spAutoFit/>
          </a:bodyPr>
          <a:lstStyle/>
          <a:p>
            <a:r>
              <a:rPr lang="en-US" sz="1600" dirty="0" smtClean="0"/>
              <a:t>* Amount indicated was used solely for materials. Travel expenses were covered by </a:t>
            </a:r>
            <a:r>
              <a:rPr lang="en-US" sz="1600" dirty="0"/>
              <a:t>T</a:t>
            </a:r>
            <a:r>
              <a:rPr lang="en-US" sz="1600" dirty="0" smtClean="0"/>
              <a:t>exas State.</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4</a:t>
            </a:fld>
            <a:endParaRPr lang="en-US"/>
          </a:p>
        </p:txBody>
      </p:sp>
      <p:sp>
        <p:nvSpPr>
          <p:cNvPr id="4" name="Content Placeholder 3"/>
          <p:cNvSpPr>
            <a:spLocks noGrp="1"/>
          </p:cNvSpPr>
          <p:nvPr>
            <p:ph idx="1"/>
          </p:nvPr>
        </p:nvSpPr>
        <p:spPr/>
        <p:txBody>
          <a:bodyPr/>
          <a:lstStyle/>
          <a:p>
            <a:r>
              <a:rPr lang="en-US" b="1" dirty="0"/>
              <a:t>R5 Conference </a:t>
            </a:r>
          </a:p>
          <a:p>
            <a:pPr lvl="1"/>
            <a:r>
              <a:rPr lang="en-US" dirty="0"/>
              <a:t>Robotics Competition used $465 for materials</a:t>
            </a:r>
          </a:p>
          <a:p>
            <a:pPr lvl="1"/>
            <a:endParaRPr lang="en-US" dirty="0"/>
          </a:p>
          <a:p>
            <a:r>
              <a:rPr lang="en-US" b="1" dirty="0"/>
              <a:t>Best Robotics</a:t>
            </a:r>
          </a:p>
          <a:p>
            <a:pPr lvl="1"/>
            <a:r>
              <a:rPr lang="en-US" dirty="0"/>
              <a:t>Best Competition Volunteering</a:t>
            </a:r>
          </a:p>
          <a:p>
            <a:pPr lvl="1"/>
            <a:endParaRPr lang="en-US" dirty="0"/>
          </a:p>
          <a:p>
            <a:r>
              <a:rPr lang="en-US" b="1" dirty="0"/>
              <a:t>Social </a:t>
            </a:r>
            <a:r>
              <a:rPr lang="en-US" b="1" dirty="0" smtClean="0"/>
              <a:t>Events</a:t>
            </a:r>
            <a:endParaRPr lang="en-US" b="1" dirty="0"/>
          </a:p>
          <a:p>
            <a:pPr lvl="1"/>
            <a:r>
              <a:rPr lang="en-US" dirty="0"/>
              <a:t>General Meetings</a:t>
            </a:r>
          </a:p>
          <a:p>
            <a:pPr lvl="1"/>
            <a:r>
              <a:rPr lang="en-US" dirty="0"/>
              <a:t>Smash Bros</a:t>
            </a:r>
            <a:r>
              <a:rPr lang="en-US" dirty="0" smtClean="0"/>
              <a:t>. Video </a:t>
            </a:r>
            <a:r>
              <a:rPr lang="en-US" dirty="0"/>
              <a:t>Game </a:t>
            </a:r>
            <a:r>
              <a:rPr lang="en-US" dirty="0" smtClean="0"/>
              <a:t>Nights</a:t>
            </a:r>
            <a:endParaRPr lang="en-US" dirty="0"/>
          </a:p>
          <a:p>
            <a:pPr lvl="1"/>
            <a:r>
              <a:rPr lang="en-US" dirty="0"/>
              <a:t>Workshops</a:t>
            </a:r>
          </a:p>
          <a:p>
            <a:pPr lvl="1"/>
            <a:endParaRPr lang="en-US" dirty="0"/>
          </a:p>
          <a:p>
            <a:r>
              <a:rPr lang="en-US" b="1" dirty="0"/>
              <a:t>Marketing Material</a:t>
            </a:r>
          </a:p>
          <a:p>
            <a:pPr lvl="1"/>
            <a:r>
              <a:rPr lang="en-US" dirty="0"/>
              <a:t>Flyers</a:t>
            </a:r>
          </a:p>
          <a:p>
            <a:pPr lvl="1"/>
            <a:r>
              <a:rPr lang="en-US" dirty="0"/>
              <a:t>Honor’s College</a:t>
            </a:r>
          </a:p>
        </p:txBody>
      </p:sp>
      <p:sp>
        <p:nvSpPr>
          <p:cNvPr id="5" name="Title 4"/>
          <p:cNvSpPr>
            <a:spLocks noGrp="1"/>
          </p:cNvSpPr>
          <p:nvPr>
            <p:ph type="title"/>
          </p:nvPr>
        </p:nvSpPr>
        <p:spPr/>
        <p:txBody>
          <a:bodyPr/>
          <a:lstStyle/>
          <a:p>
            <a:r>
              <a:rPr lang="en-US" dirty="0"/>
              <a:t>Past Events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1143000"/>
          </a:xfrm>
        </p:spPr>
        <p:txBody>
          <a:bodyPr/>
          <a:lstStyle/>
          <a:p>
            <a:r>
              <a:rPr lang="en-US" dirty="0"/>
              <a:t>R5 Conference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5</a:t>
            </a:fld>
            <a:endParaRPr lang="en-US"/>
          </a:p>
        </p:txBody>
      </p:sp>
      <p:sp>
        <p:nvSpPr>
          <p:cNvPr id="4" name="Content Placeholder 3"/>
          <p:cNvSpPr>
            <a:spLocks noGrp="1"/>
          </p:cNvSpPr>
          <p:nvPr>
            <p:ph idx="1"/>
          </p:nvPr>
        </p:nvSpPr>
        <p:spPr>
          <a:xfrm>
            <a:off x="1981200" y="1828800"/>
            <a:ext cx="6858000" cy="4724400"/>
          </a:xfrm>
        </p:spPr>
        <p:txBody>
          <a:bodyPr anchor="ctr"/>
          <a:lstStyle/>
          <a:p>
            <a:pPr lvl="0">
              <a:buNone/>
            </a:pPr>
            <a:endParaRPr lang="en-US" dirty="0"/>
          </a:p>
          <a:p>
            <a:pPr lvl="0"/>
            <a:r>
              <a:rPr lang="en-US" sz="1800" dirty="0"/>
              <a:t>Funding will help support the Texas State IEEE Student Branch in competing in the R5 Conference with the hopes of sending students to compete in each competition offered</a:t>
            </a:r>
          </a:p>
          <a:p>
            <a:pPr lvl="0"/>
            <a:endParaRPr lang="en-US" sz="1800" dirty="0"/>
          </a:p>
          <a:p>
            <a:pPr lvl="0"/>
            <a:r>
              <a:rPr lang="en-US" sz="1800" dirty="0"/>
              <a:t>The R5 conference has proven to be an invaluable experience for the chapter. Additionally, it has provided our members with the opportunity to network with other participating schools and IEEE members</a:t>
            </a:r>
          </a:p>
          <a:p>
            <a:pPr lvl="0"/>
            <a:endParaRPr lang="en-US" dirty="0"/>
          </a:p>
          <a:p>
            <a:pPr lvl="0"/>
            <a:endParaRPr lang="en-US" dirty="0"/>
          </a:p>
          <a:p>
            <a:pPr lvl="0"/>
            <a:endParaRPr lang="en-US" dirty="0"/>
          </a:p>
          <a:p>
            <a:pPr lvl="0"/>
            <a:endParaRPr lang="en-US" dirty="0"/>
          </a:p>
          <a:p>
            <a:pPr>
              <a:buNone/>
            </a:pPr>
            <a:endParaRPr lang="en-US" b="1" dirty="0"/>
          </a:p>
          <a:p>
            <a:pPr>
              <a:buNone/>
            </a:pPr>
            <a:r>
              <a:rPr lang="en-US" sz="1800" b="1" dirty="0"/>
              <a:t>Amount Requested: </a:t>
            </a:r>
            <a:r>
              <a:rPr lang="en-US" sz="1800" dirty="0"/>
              <a:t>$600.00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Robotics</a:t>
            </a:r>
          </a:p>
        </p:txBody>
      </p:sp>
      <p:sp>
        <p:nvSpPr>
          <p:cNvPr id="3" name="Slide Number Placeholder 2"/>
          <p:cNvSpPr>
            <a:spLocks noGrp="1"/>
          </p:cNvSpPr>
          <p:nvPr>
            <p:ph type="sldNum" sz="quarter" idx="10"/>
          </p:nvPr>
        </p:nvSpPr>
        <p:spPr/>
        <p:txBody>
          <a:bodyPr/>
          <a:lstStyle/>
          <a:p>
            <a:fld id="{1FAA210B-82E4-D740-A1D4-408CB6227599}" type="slidenum">
              <a:rPr lang="en-US" smtClean="0"/>
              <a:pPr/>
              <a:t>6</a:t>
            </a:fld>
            <a:endParaRPr lang="en-US"/>
          </a:p>
        </p:txBody>
      </p:sp>
      <p:sp>
        <p:nvSpPr>
          <p:cNvPr id="4" name="Content Placeholder 3"/>
          <p:cNvSpPr>
            <a:spLocks noGrp="1"/>
          </p:cNvSpPr>
          <p:nvPr>
            <p:ph idx="1"/>
          </p:nvPr>
        </p:nvSpPr>
        <p:spPr>
          <a:xfrm>
            <a:off x="1752600" y="1524000"/>
            <a:ext cx="6858000" cy="5029200"/>
          </a:xfrm>
        </p:spPr>
        <p:txBody>
          <a:bodyPr/>
          <a:lstStyle/>
          <a:p>
            <a:pPr lvl="0">
              <a:buNone/>
            </a:pPr>
            <a:endParaRPr lang="en-US" sz="1800" dirty="0"/>
          </a:p>
          <a:p>
            <a:r>
              <a:rPr lang="en-US" sz="1800" dirty="0"/>
              <a:t>Volunteering for Best Robotics allows for Student Branch members to give back to the community by helping Middle school and High school students gain experience in engineering</a:t>
            </a:r>
          </a:p>
          <a:p>
            <a:endParaRPr lang="en-US" sz="1800" dirty="0"/>
          </a:p>
          <a:p>
            <a:r>
              <a:rPr lang="en-US" sz="1800" dirty="0"/>
              <a:t>This event also allows for Members of the Student Branch to reach out to possible incoming engineering students and share the benefits of IEEE membership</a:t>
            </a:r>
          </a:p>
          <a:p>
            <a:endParaRPr lang="en-US" sz="1800" dirty="0"/>
          </a:p>
          <a:p>
            <a:r>
              <a:rPr lang="en-US" sz="1800" dirty="0"/>
              <a:t>Funding will allow for food and travel expenses to be paid for volunteers.</a:t>
            </a:r>
            <a:endParaRPr lang="en-US" dirty="0"/>
          </a:p>
          <a:p>
            <a:pPr>
              <a:buNone/>
            </a:pPr>
            <a:endParaRPr lang="en-US" dirty="0" smtClean="0"/>
          </a:p>
          <a:p>
            <a:pPr>
              <a:buNone/>
            </a:pPr>
            <a:endParaRPr lang="en-US" dirty="0" smtClean="0"/>
          </a:p>
          <a:p>
            <a:pPr>
              <a:buNone/>
            </a:pPr>
            <a:endParaRPr lang="en-US" dirty="0"/>
          </a:p>
          <a:p>
            <a:pPr lvl="0">
              <a:buNone/>
            </a:pPr>
            <a:r>
              <a:rPr lang="en-US" sz="1800" b="1" dirty="0"/>
              <a:t>Amount Requested: </a:t>
            </a:r>
            <a:r>
              <a:rPr lang="en-US" sz="1800" dirty="0"/>
              <a:t>$50.00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7</a:t>
            </a:fld>
            <a:endParaRPr lang="en-US"/>
          </a:p>
        </p:txBody>
      </p:sp>
      <p:sp>
        <p:nvSpPr>
          <p:cNvPr id="4" name="Content Placeholder 3"/>
          <p:cNvSpPr>
            <a:spLocks noGrp="1"/>
          </p:cNvSpPr>
          <p:nvPr>
            <p:ph idx="1"/>
          </p:nvPr>
        </p:nvSpPr>
        <p:spPr>
          <a:xfrm>
            <a:off x="1905000" y="1600200"/>
            <a:ext cx="6858000" cy="4724400"/>
          </a:xfrm>
        </p:spPr>
        <p:txBody>
          <a:bodyPr/>
          <a:lstStyle/>
          <a:p>
            <a:pPr lvl="0"/>
            <a:r>
              <a:rPr lang="en-US" sz="1800" dirty="0"/>
              <a:t>Bobcat Build is an opportunity for members of the student branch to give back to the San Marcos community.  </a:t>
            </a:r>
          </a:p>
          <a:p>
            <a:pPr lvl="0"/>
            <a:endParaRPr lang="en-US" sz="1800" dirty="0"/>
          </a:p>
          <a:p>
            <a:pPr lvl="0"/>
            <a:r>
              <a:rPr lang="en-US" sz="1800" dirty="0"/>
              <a:t>Smash Bros. / Game night will give a chance for student branch members to get to know each other through getting together to relax and have fun with fellow members. </a:t>
            </a:r>
          </a:p>
          <a:p>
            <a:pPr lvl="0"/>
            <a:endParaRPr lang="en-US" sz="1800" dirty="0"/>
          </a:p>
          <a:p>
            <a:pPr lvl="0"/>
            <a:r>
              <a:rPr lang="en-US" sz="1800" dirty="0"/>
              <a:t>Social events have brought about a sense of pride and camaraderie within the organization to not only inspire participation in the IEEE but also to encourage growth in the Student Branch.</a:t>
            </a:r>
          </a:p>
          <a:p>
            <a:pPr>
              <a:buNone/>
            </a:pPr>
            <a:endParaRPr lang="en-US" sz="1800" dirty="0" smtClean="0"/>
          </a:p>
          <a:p>
            <a:pPr>
              <a:buNone/>
            </a:pPr>
            <a:endParaRPr lang="en-US" sz="1800" dirty="0"/>
          </a:p>
          <a:p>
            <a:pPr>
              <a:buNone/>
            </a:pPr>
            <a:endParaRPr lang="en-US" sz="1800" dirty="0"/>
          </a:p>
          <a:p>
            <a:pPr lvl="0">
              <a:buNone/>
            </a:pPr>
            <a:r>
              <a:rPr lang="en-US" sz="1800" b="1" dirty="0"/>
              <a:t>Amount Requested: </a:t>
            </a:r>
            <a:r>
              <a:rPr lang="en-US" sz="1800" dirty="0"/>
              <a:t>$250.00</a:t>
            </a:r>
          </a:p>
        </p:txBody>
      </p:sp>
      <p:sp>
        <p:nvSpPr>
          <p:cNvPr id="5" name="Title 4"/>
          <p:cNvSpPr>
            <a:spLocks noGrp="1"/>
          </p:cNvSpPr>
          <p:nvPr>
            <p:ph type="title"/>
          </p:nvPr>
        </p:nvSpPr>
        <p:spPr/>
        <p:txBody>
          <a:bodyPr/>
          <a:lstStyle/>
          <a:p>
            <a:r>
              <a:rPr lang="en-US" dirty="0"/>
              <a:t>Social Events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8</a:t>
            </a:fld>
            <a:endParaRPr lang="en-US"/>
          </a:p>
        </p:txBody>
      </p:sp>
      <p:sp>
        <p:nvSpPr>
          <p:cNvPr id="4" name="Content Placeholder 3"/>
          <p:cNvSpPr>
            <a:spLocks noGrp="1"/>
          </p:cNvSpPr>
          <p:nvPr>
            <p:ph idx="1"/>
          </p:nvPr>
        </p:nvSpPr>
        <p:spPr>
          <a:xfrm>
            <a:off x="1905000" y="1600200"/>
            <a:ext cx="6858000" cy="4724400"/>
          </a:xfrm>
        </p:spPr>
        <p:txBody>
          <a:bodyPr/>
          <a:lstStyle/>
          <a:p>
            <a:pPr marL="0" lvl="0" indent="0">
              <a:buNone/>
            </a:pPr>
            <a:endParaRPr lang="en-US" sz="1800" dirty="0"/>
          </a:p>
          <a:p>
            <a:pPr lvl="0"/>
            <a:r>
              <a:rPr lang="en-US" sz="1800" dirty="0"/>
              <a:t>Workshops are held </a:t>
            </a:r>
            <a:r>
              <a:rPr lang="en-US" sz="1800" dirty="0" smtClean="0"/>
              <a:t>bi-Monthly </a:t>
            </a:r>
            <a:r>
              <a:rPr lang="en-US" sz="1800" dirty="0"/>
              <a:t>in conjunction with meetings to allow students to gain hands on experience (Digital Clocks, Robotics</a:t>
            </a:r>
            <a:r>
              <a:rPr lang="en-US" sz="1800" dirty="0" smtClean="0"/>
              <a:t>, Sound Oscillator, LED Cube, Security Testing Device, </a:t>
            </a:r>
            <a:r>
              <a:rPr lang="en-US" sz="1800" dirty="0"/>
              <a:t>etc.) and tutoring in a fun, relaxed environment</a:t>
            </a:r>
            <a:r>
              <a:rPr lang="en-US" sz="1800" dirty="0" smtClean="0"/>
              <a:t>. </a:t>
            </a:r>
          </a:p>
          <a:p>
            <a:pPr lvl="0"/>
            <a:endParaRPr lang="en-US" sz="1800" dirty="0" smtClean="0"/>
          </a:p>
          <a:p>
            <a:pPr lvl="0"/>
            <a:r>
              <a:rPr lang="en-US" sz="1800" dirty="0" smtClean="0"/>
              <a:t>These projects will be funded from rollover funds from the previous academic term.</a:t>
            </a:r>
            <a:endParaRPr lang="en-US" sz="1800" dirty="0"/>
          </a:p>
          <a:p>
            <a:pPr>
              <a:buNone/>
            </a:pPr>
            <a:endParaRPr lang="en-US" sz="1800" dirty="0" smtClean="0"/>
          </a:p>
          <a:p>
            <a:pPr>
              <a:buNone/>
            </a:pPr>
            <a:endParaRPr lang="en-US" sz="1800" dirty="0"/>
          </a:p>
          <a:p>
            <a:pPr>
              <a:buNone/>
            </a:pPr>
            <a:endParaRPr lang="en-US" sz="1800" dirty="0"/>
          </a:p>
          <a:p>
            <a:pPr>
              <a:buNone/>
            </a:pPr>
            <a:endParaRPr lang="en-US" sz="1800" dirty="0" smtClean="0"/>
          </a:p>
          <a:p>
            <a:pPr>
              <a:buNone/>
            </a:pPr>
            <a:endParaRPr lang="en-US" sz="1800" dirty="0"/>
          </a:p>
          <a:p>
            <a:pPr>
              <a:buNone/>
            </a:pPr>
            <a:endParaRPr lang="en-US" sz="1800" dirty="0"/>
          </a:p>
          <a:p>
            <a:pPr lvl="0">
              <a:buNone/>
            </a:pPr>
            <a:r>
              <a:rPr lang="en-US" sz="1800" b="1" dirty="0"/>
              <a:t>Amount Requested: </a:t>
            </a:r>
            <a:r>
              <a:rPr lang="en-US" sz="1800" dirty="0" smtClean="0"/>
              <a:t>$0.00</a:t>
            </a:r>
            <a:endParaRPr lang="en-US" sz="1800" dirty="0"/>
          </a:p>
        </p:txBody>
      </p:sp>
      <p:sp>
        <p:nvSpPr>
          <p:cNvPr id="5" name="Title 4"/>
          <p:cNvSpPr>
            <a:spLocks noGrp="1"/>
          </p:cNvSpPr>
          <p:nvPr>
            <p:ph type="title"/>
          </p:nvPr>
        </p:nvSpPr>
        <p:spPr/>
        <p:txBody>
          <a:bodyPr/>
          <a:lstStyle/>
          <a:p>
            <a:r>
              <a:rPr lang="en-US" dirty="0"/>
              <a:t>Workshops</a:t>
            </a:r>
          </a:p>
        </p:txBody>
      </p:sp>
    </p:spTree>
    <p:extLst>
      <p:ext uri="{BB962C8B-B14F-4D97-AF65-F5344CB8AC3E}">
        <p14:creationId xmlns:p14="http://schemas.microsoft.com/office/powerpoint/2010/main" val="1073743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9</a:t>
            </a:fld>
            <a:endParaRPr lang="en-US"/>
          </a:p>
        </p:txBody>
      </p:sp>
      <p:sp>
        <p:nvSpPr>
          <p:cNvPr id="4" name="Content Placeholder 3"/>
          <p:cNvSpPr>
            <a:spLocks noGrp="1"/>
          </p:cNvSpPr>
          <p:nvPr>
            <p:ph idx="1"/>
          </p:nvPr>
        </p:nvSpPr>
        <p:spPr>
          <a:xfrm>
            <a:off x="1752600" y="1828800"/>
            <a:ext cx="6858000" cy="4267200"/>
          </a:xfrm>
        </p:spPr>
        <p:txBody>
          <a:bodyPr/>
          <a:lstStyle/>
          <a:p>
            <a:endParaRPr lang="en-US" sz="1800" dirty="0"/>
          </a:p>
          <a:p>
            <a:r>
              <a:rPr lang="en-US" sz="1800" dirty="0"/>
              <a:t>Flyers around campus stating meeting times and contact information to allow students to reach the officers. </a:t>
            </a:r>
          </a:p>
          <a:p>
            <a:endParaRPr lang="en-US" sz="1800" dirty="0"/>
          </a:p>
          <a:p>
            <a:r>
              <a:rPr lang="en-US" sz="1800" dirty="0"/>
              <a:t>Advertising to promote the student branch and IEEE membership to those that may not know about the organization on campus</a:t>
            </a:r>
          </a:p>
          <a:p>
            <a:endParaRPr lang="en-US" sz="1800" dirty="0"/>
          </a:p>
          <a:p>
            <a:r>
              <a:rPr lang="en-US" sz="1800" dirty="0" smtClean="0"/>
              <a:t>T-Shirts will be provided to IEEE members </a:t>
            </a:r>
            <a:r>
              <a:rPr lang="en-US" sz="1800" dirty="0"/>
              <a:t>for </a:t>
            </a:r>
            <a:r>
              <a:rPr lang="en-US" sz="1800" dirty="0" smtClean="0"/>
              <a:t>participation </a:t>
            </a:r>
            <a:r>
              <a:rPr lang="en-US" sz="1800" dirty="0"/>
              <a:t>in the organization</a:t>
            </a:r>
          </a:p>
          <a:p>
            <a:endParaRPr lang="en-US" sz="1800" dirty="0"/>
          </a:p>
          <a:p>
            <a:r>
              <a:rPr lang="en-US" sz="1800" dirty="0" smtClean="0"/>
              <a:t>Graduation Stoles will be given </a:t>
            </a:r>
            <a:r>
              <a:rPr lang="en-US" sz="1800" dirty="0"/>
              <a:t>to IEEE graduates who show commitment and participation in the Student Branch.</a:t>
            </a:r>
          </a:p>
          <a:p>
            <a:pPr lvl="0">
              <a:buNone/>
            </a:pPr>
            <a:endParaRPr lang="en-US" sz="1800" b="1" dirty="0"/>
          </a:p>
          <a:p>
            <a:pPr lvl="0">
              <a:buNone/>
            </a:pPr>
            <a:r>
              <a:rPr lang="en-US" sz="1800" b="1" dirty="0"/>
              <a:t>Amount Requested: </a:t>
            </a:r>
            <a:r>
              <a:rPr lang="en-US" sz="1800" dirty="0"/>
              <a:t>$100.00</a:t>
            </a:r>
          </a:p>
          <a:p>
            <a:pPr>
              <a:buNone/>
            </a:pPr>
            <a:endParaRPr lang="en-US" dirty="0"/>
          </a:p>
        </p:txBody>
      </p:sp>
      <p:sp>
        <p:nvSpPr>
          <p:cNvPr id="5" name="Title 4"/>
          <p:cNvSpPr>
            <a:spLocks noGrp="1"/>
          </p:cNvSpPr>
          <p:nvPr>
            <p:ph type="title"/>
          </p:nvPr>
        </p:nvSpPr>
        <p:spPr/>
        <p:txBody>
          <a:bodyPr/>
          <a:lstStyle/>
          <a:p>
            <a:r>
              <a:rPr lang="en-US" dirty="0"/>
              <a:t>Marketing Material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3">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Theme3</Template>
  <TotalTime>539</TotalTime>
  <Words>547</Words>
  <Application>Microsoft Office PowerPoint</Application>
  <PresentationFormat>On-screen Show (4:3)</PresentationFormat>
  <Paragraphs>136</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Theme3</vt:lpstr>
      <vt:lpstr>PowerPoint Presentation</vt:lpstr>
      <vt:lpstr>Branch information</vt:lpstr>
      <vt:lpstr>Previous utilization of CTS funding </vt:lpstr>
      <vt:lpstr>Past Events</vt:lpstr>
      <vt:lpstr>R5 Conference</vt:lpstr>
      <vt:lpstr>Best Robotics</vt:lpstr>
      <vt:lpstr>Social Events</vt:lpstr>
      <vt:lpstr>Workshops</vt:lpstr>
      <vt:lpstr>Marketing Material</vt:lpstr>
      <vt:lpstr> Requested CTS funding </vt:lpstr>
    </vt:vector>
  </TitlesOfParts>
  <Company>MRP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Jed</cp:lastModifiedBy>
  <cp:revision>48</cp:revision>
  <dcterms:created xsi:type="dcterms:W3CDTF">2008-03-03T18:35:18Z</dcterms:created>
  <dcterms:modified xsi:type="dcterms:W3CDTF">2016-09-24T15:40:38Z</dcterms:modified>
</cp:coreProperties>
</file>